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0" r:id="rId3"/>
    <p:sldId id="258" r:id="rId4"/>
    <p:sldId id="271" r:id="rId5"/>
    <p:sldId id="273" r:id="rId6"/>
    <p:sldId id="275" r:id="rId7"/>
    <p:sldId id="274" r:id="rId8"/>
  </p:sldIdLst>
  <p:sldSz cx="18288000" cy="10287000"/>
  <p:notesSz cx="6858000" cy="9144000"/>
  <p:embeddedFontLst>
    <p:embeddedFont>
      <p:font typeface="Pretendard Bold" panose="020B0600000101010101" charset="-127"/>
      <p:bold r:id="rId9"/>
    </p:embeddedFont>
    <p:embeddedFont>
      <p:font typeface="Pretendard Light" panose="020B0600000101010101" charset="-127"/>
      <p:regular r:id="rId10"/>
    </p:embeddedFont>
    <p:embeddedFont>
      <p:font typeface="Pretendard Regular" panose="020B0600000101010101" charset="-127"/>
      <p:regular r:id="rId11"/>
    </p:embeddedFont>
    <p:embeddedFont>
      <p:font typeface="Pretendard SemiBold" panose="020B0600000101010101" charset="-127"/>
      <p:bold r:id="rId12"/>
    </p:embeddedFont>
    <p:embeddedFont>
      <p:font typeface="G마켓 산스 TTF Bold" panose="02000000000000000000" pitchFamily="2" charset="-127"/>
      <p:bold r:id="rId13"/>
    </p:embeddedFont>
    <p:embeddedFont>
      <p:font typeface="G마켓 산스 TTF Medium" panose="02000000000000000000" pitchFamily="2" charset="-127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97C"/>
    <a:srgbClr val="B8B8B8"/>
    <a:srgbClr val="929292"/>
    <a:srgbClr val="F2F1F0"/>
    <a:srgbClr val="E6E6E6"/>
    <a:srgbClr val="EBEBEA"/>
    <a:srgbClr val="4B4B4B"/>
    <a:srgbClr val="D9D9D9"/>
    <a:srgbClr val="F9F8F7"/>
    <a:srgbClr val="6E68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492" autoAdjust="0"/>
    <p:restoredTop sz="93032" autoAdjust="0"/>
  </p:normalViewPr>
  <p:slideViewPr>
    <p:cSldViewPr>
      <p:cViewPr varScale="1">
        <p:scale>
          <a:sx n="27" d="100"/>
          <a:sy n="27" d="100"/>
        </p:scale>
        <p:origin x="78" y="7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0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662300" y="5009250"/>
            <a:ext cx="3600000" cy="360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485900" y="4667250"/>
            <a:ext cx="7658100" cy="1079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26990"/>
              </a:lnSpc>
            </a:pPr>
            <a:r>
              <a:rPr lang="en-US" altLang="ko-KR" sz="2500" b="0" i="0" u="none" strike="noStrike" spc="-100" dirty="0">
                <a:solidFill>
                  <a:srgbClr val="4B4B4B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MS AI </a:t>
            </a:r>
            <a:r>
              <a:rPr lang="ko-KR" altLang="en-US" sz="2500" b="0" i="0" u="none" strike="noStrike" spc="-100" dirty="0">
                <a:solidFill>
                  <a:srgbClr val="4B4B4B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역량강화 과정 </a:t>
            </a:r>
            <a:r>
              <a:rPr lang="en-US" altLang="ko-KR" sz="2500" b="0" i="0" u="none" strike="noStrike" spc="-100" dirty="0">
                <a:solidFill>
                  <a:srgbClr val="4B4B4B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MVP </a:t>
            </a:r>
            <a:r>
              <a:rPr lang="ko-KR" altLang="en-US" sz="2500" b="0" i="0" u="none" strike="noStrike" spc="-100" dirty="0">
                <a:solidFill>
                  <a:srgbClr val="4B4B4B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프로젝트</a:t>
            </a:r>
            <a:endParaRPr lang="en-US" altLang="ko-KR" sz="2500" b="0" i="0" u="none" strike="noStrike" spc="-100" dirty="0">
              <a:solidFill>
                <a:srgbClr val="4B4B4B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lvl="0" algn="l">
              <a:lnSpc>
                <a:spcPct val="126990"/>
              </a:lnSpc>
            </a:pPr>
            <a:r>
              <a:rPr lang="en-US" altLang="ko-KR" sz="2500" b="0" i="0" u="none" strike="noStrike" spc="-100" dirty="0">
                <a:solidFill>
                  <a:srgbClr val="4B4B4B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ICT </a:t>
            </a:r>
            <a:r>
              <a:rPr lang="ko-KR" altLang="en-US" sz="2500" b="0" i="0" u="none" strike="noStrike" spc="-100" dirty="0">
                <a:solidFill>
                  <a:srgbClr val="4B4B4B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사업본부 </a:t>
            </a:r>
            <a:r>
              <a:rPr lang="ko-KR" altLang="en-US" sz="2500" b="0" i="0" u="none" strike="noStrike" spc="-100" dirty="0" err="1">
                <a:solidFill>
                  <a:srgbClr val="4B4B4B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빌링운영팀</a:t>
            </a:r>
            <a:r>
              <a:rPr lang="ko-KR" altLang="en-US" sz="2500" b="0" i="0" u="none" strike="noStrike" spc="-100" dirty="0">
                <a:solidFill>
                  <a:srgbClr val="4B4B4B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500" b="0" i="0" u="none" strike="noStrike" spc="-100" dirty="0" err="1">
                <a:solidFill>
                  <a:srgbClr val="4B4B4B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임소연</a:t>
            </a:r>
            <a:endParaRPr lang="ko-KR" sz="2500" b="0" i="0" u="none" strike="noStrike" spc="-100" dirty="0">
              <a:solidFill>
                <a:srgbClr val="4B4B4B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85900" y="3060700"/>
            <a:ext cx="13754100" cy="2082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1259"/>
              </a:lnSpc>
            </a:pPr>
            <a:r>
              <a:rPr lang="en-US" sz="6000" b="0" i="0" u="none" strike="noStrike" spc="600" dirty="0">
                <a:solidFill>
                  <a:srgbClr val="4B4B4B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AI </a:t>
            </a:r>
            <a:r>
              <a:rPr lang="ko-KR" altLang="en-US" sz="6000" b="0" i="0" u="none" strike="noStrike" spc="600" dirty="0">
                <a:solidFill>
                  <a:srgbClr val="4B4B4B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기반 청구 감지 시스템</a:t>
            </a:r>
            <a:endParaRPr lang="en-US" sz="6000" b="0" i="0" u="none" strike="noStrike" spc="600" dirty="0">
              <a:solidFill>
                <a:srgbClr val="4B4B4B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BC929AA3-4019-E877-C505-CAA05788C70F}"/>
              </a:ext>
            </a:extLst>
          </p:cNvPr>
          <p:cNvSpPr/>
          <p:nvPr/>
        </p:nvSpPr>
        <p:spPr>
          <a:xfrm>
            <a:off x="1485900" y="5981700"/>
            <a:ext cx="2175900" cy="533400"/>
          </a:xfrm>
          <a:prstGeom prst="roundRect">
            <a:avLst>
              <a:gd name="adj" fmla="val 28572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Light" panose="020B0600000101010101" charset="-127"/>
                <a:ea typeface="Pretendard Light" panose="020B0600000101010101" charset="-127"/>
              </a:rPr>
              <a:t>Azure Open AI</a:t>
            </a:r>
            <a:endParaRPr lang="ko-KR" altLang="en-US" dirty="0"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34F25BC-29B4-AB87-8FCA-D56884A543F3}"/>
              </a:ext>
            </a:extLst>
          </p:cNvPr>
          <p:cNvSpPr/>
          <p:nvPr/>
        </p:nvSpPr>
        <p:spPr>
          <a:xfrm>
            <a:off x="3992000" y="5981700"/>
            <a:ext cx="2561200" cy="533400"/>
          </a:xfrm>
          <a:prstGeom prst="roundRect">
            <a:avLst>
              <a:gd name="adj" fmla="val 28572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Light" panose="020B0600000101010101" charset="-127"/>
                <a:ea typeface="Pretendard Light" panose="020B0600000101010101" charset="-127"/>
              </a:rPr>
              <a:t>Azure Blob Storage</a:t>
            </a:r>
            <a:endParaRPr lang="ko-KR" altLang="en-US" dirty="0">
              <a:latin typeface="Pretendard Light" panose="020B0600000101010101" charset="-127"/>
              <a:ea typeface="Pretendard Light" panose="020B0600000101010101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D2C78D3-E50E-A56E-B207-1DDC8D5D9776}"/>
              </a:ext>
            </a:extLst>
          </p:cNvPr>
          <p:cNvSpPr/>
          <p:nvPr/>
        </p:nvSpPr>
        <p:spPr>
          <a:xfrm>
            <a:off x="6883400" y="5981700"/>
            <a:ext cx="2175900" cy="533400"/>
          </a:xfrm>
          <a:prstGeom prst="roundRect">
            <a:avLst>
              <a:gd name="adj" fmla="val 28572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latin typeface="Pretendard Light" panose="020B0600000101010101" charset="-127"/>
                <a:ea typeface="Pretendard Light" panose="020B0600000101010101" charset="-127"/>
              </a:rPr>
              <a:t>Streamlit</a:t>
            </a:r>
            <a:endParaRPr lang="ko-KR" altLang="en-US" dirty="0">
              <a:latin typeface="Pretendard Light" panose="020B0600000101010101" charset="-127"/>
              <a:ea typeface="Pretendard Light" panose="020B0600000101010101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8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84F66D-8AB8-47CE-5001-182FE9776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F6F22B48-A691-968A-0CCB-BA4A78E01A12}"/>
              </a:ext>
            </a:extLst>
          </p:cNvPr>
          <p:cNvSpPr txBox="1"/>
          <p:nvPr/>
        </p:nvSpPr>
        <p:spPr>
          <a:xfrm>
            <a:off x="983635" y="464841"/>
            <a:ext cx="8813800" cy="129327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1300"/>
              </a:lnSpc>
            </a:pPr>
            <a:r>
              <a:rPr lang="en-US" sz="6000" dirty="0">
                <a:solidFill>
                  <a:srgbClr val="4B4B4B"/>
                </a:solidFill>
                <a:latin typeface="Pretendard Bold"/>
              </a:rPr>
              <a:t>OUTLINE</a:t>
            </a:r>
            <a:endParaRPr lang="en-US" sz="6000" b="0" i="0" u="none" strike="noStrike" dirty="0">
              <a:solidFill>
                <a:srgbClr val="4B4B4B"/>
              </a:solidFill>
              <a:latin typeface="Pretendard Bold"/>
            </a:endParaRPr>
          </a:p>
        </p:txBody>
      </p:sp>
      <p:pic>
        <p:nvPicPr>
          <p:cNvPr id="31" name="Picture 6">
            <a:extLst>
              <a:ext uri="{FF2B5EF4-FFF2-40B4-BE49-F238E27FC236}">
                <a16:creationId xmlns:a16="http://schemas.microsoft.com/office/drawing/2014/main" id="{3438E36A-F9EC-788E-075D-159A174DC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635" y="2491976"/>
            <a:ext cx="15624000" cy="45019"/>
          </a:xfrm>
          <a:prstGeom prst="rect">
            <a:avLst/>
          </a:prstGeom>
        </p:spPr>
      </p:pic>
      <p:sp>
        <p:nvSpPr>
          <p:cNvPr id="33" name="TextBox 8">
            <a:extLst>
              <a:ext uri="{FF2B5EF4-FFF2-40B4-BE49-F238E27FC236}">
                <a16:creationId xmlns:a16="http://schemas.microsoft.com/office/drawing/2014/main" id="{E3A2CA23-33D2-A128-CC90-D946277902C5}"/>
              </a:ext>
            </a:extLst>
          </p:cNvPr>
          <p:cNvSpPr txBox="1"/>
          <p:nvPr/>
        </p:nvSpPr>
        <p:spPr>
          <a:xfrm>
            <a:off x="1021734" y="2730499"/>
            <a:ext cx="5455265" cy="116612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월 수천 개의 데이터 이상 패턴을 수동으로 감지하기 어려움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1700" b="0" i="0" u="none" strike="noStrike" dirty="0">
                <a:solidFill>
                  <a:srgbClr val="4B4B4B"/>
                </a:solidFill>
                <a:ea typeface="Pretendard Regular"/>
              </a:rPr>
              <a:t>매월 영업일 수 변화</a:t>
            </a:r>
            <a:r>
              <a:rPr lang="en-US" altLang="ko-KR" sz="1700" b="0" i="0" u="none" strike="noStrike" dirty="0">
                <a:solidFill>
                  <a:srgbClr val="4B4B4B"/>
                </a:solidFill>
                <a:ea typeface="Pretendard Regular"/>
              </a:rPr>
              <a:t>(</a:t>
            </a:r>
            <a:r>
              <a:rPr lang="ko-KR" altLang="en-US" sz="1700" b="0" i="0" u="none" strike="noStrike" dirty="0">
                <a:solidFill>
                  <a:srgbClr val="4B4B4B"/>
                </a:solidFill>
                <a:ea typeface="Pretendard Regular"/>
              </a:rPr>
              <a:t>공휴일</a:t>
            </a:r>
            <a:r>
              <a:rPr lang="en-US" altLang="ko-KR" sz="1700" b="0" i="0" u="none" strike="noStrike" dirty="0">
                <a:solidFill>
                  <a:srgbClr val="4B4B4B"/>
                </a:solidFill>
                <a:ea typeface="Pretendard Regular"/>
              </a:rPr>
              <a:t>, </a:t>
            </a:r>
            <a:r>
              <a:rPr lang="ko-KR" altLang="en-US" sz="1700" b="0" i="0" u="none" strike="noStrike" dirty="0">
                <a:solidFill>
                  <a:srgbClr val="4B4B4B"/>
                </a:solidFill>
                <a:ea typeface="Pretendard Regular"/>
              </a:rPr>
              <a:t>주말</a:t>
            </a:r>
            <a:r>
              <a:rPr lang="en-US" altLang="ko-KR" sz="1700" b="0" i="0" u="none" strike="noStrike" dirty="0">
                <a:solidFill>
                  <a:srgbClr val="4B4B4B"/>
                </a:solidFill>
                <a:ea typeface="Pretendard Regular"/>
              </a:rPr>
              <a:t>) </a:t>
            </a:r>
            <a:r>
              <a:rPr lang="ko-KR" altLang="en-US" sz="1700" b="0" i="0" u="none" strike="noStrike" dirty="0">
                <a:solidFill>
                  <a:srgbClr val="4B4B4B"/>
                </a:solidFill>
                <a:ea typeface="Pretendard Regular"/>
              </a:rPr>
              <a:t>고려</a:t>
            </a:r>
            <a:endParaRPr lang="en-US" altLang="ko-KR" sz="1700" b="0" i="0" u="none" strike="noStrike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Excel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기반 분석의 한계로 수많은 요금제 종합 분석 어려움</a:t>
            </a:r>
            <a:endParaRPr lang="en-US" altLang="ko-KR" sz="1700" b="0" i="0" u="none" strike="noStrike" dirty="0">
              <a:solidFill>
                <a:srgbClr val="4B4B4B"/>
              </a:solidFill>
              <a:ea typeface="Pretendard Regular"/>
            </a:endParaRPr>
          </a:p>
        </p:txBody>
      </p:sp>
      <p:sp>
        <p:nvSpPr>
          <p:cNvPr id="40" name="TextBox 9">
            <a:extLst>
              <a:ext uri="{FF2B5EF4-FFF2-40B4-BE49-F238E27FC236}">
                <a16:creationId xmlns:a16="http://schemas.microsoft.com/office/drawing/2014/main" id="{579C7DFA-2A3E-B721-3AE7-245E44F70ED6}"/>
              </a:ext>
            </a:extLst>
          </p:cNvPr>
          <p:cNvSpPr txBox="1"/>
          <p:nvPr/>
        </p:nvSpPr>
        <p:spPr>
          <a:xfrm>
            <a:off x="983635" y="2171471"/>
            <a:ext cx="1866900" cy="254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73039"/>
              </a:lnSpc>
            </a:pPr>
            <a:r>
              <a:rPr lang="ko-KR" altLang="en-US" dirty="0"/>
              <a:t>🎯 </a:t>
            </a:r>
            <a:r>
              <a:rPr lang="ko-KR" altLang="en-US" spc="-100" dirty="0">
                <a:solidFill>
                  <a:srgbClr val="9BB97C"/>
                </a:solidFill>
                <a:ea typeface="Pretendard SemiBold"/>
              </a:rPr>
              <a:t>문제 정의</a:t>
            </a:r>
            <a:endParaRPr lang="ko-KR" b="0" i="0" u="none" strike="noStrike" spc="-100" dirty="0">
              <a:solidFill>
                <a:srgbClr val="9BB97C"/>
              </a:solidFill>
              <a:ea typeface="Pretendard SemiBold"/>
            </a:endParaRPr>
          </a:p>
        </p:txBody>
      </p:sp>
      <p:pic>
        <p:nvPicPr>
          <p:cNvPr id="41" name="Picture 6">
            <a:extLst>
              <a:ext uri="{FF2B5EF4-FFF2-40B4-BE49-F238E27FC236}">
                <a16:creationId xmlns:a16="http://schemas.microsoft.com/office/drawing/2014/main" id="{05B2E012-88D8-C307-7B9B-9D37C664D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749" y="5016571"/>
            <a:ext cx="15624000" cy="45019"/>
          </a:xfrm>
          <a:prstGeom prst="rect">
            <a:avLst/>
          </a:prstGeom>
        </p:spPr>
      </p:pic>
      <p:sp>
        <p:nvSpPr>
          <p:cNvPr id="42" name="TextBox 8">
            <a:extLst>
              <a:ext uri="{FF2B5EF4-FFF2-40B4-BE49-F238E27FC236}">
                <a16:creationId xmlns:a16="http://schemas.microsoft.com/office/drawing/2014/main" id="{79C403D6-8E83-1F33-2850-2ACB6F2C7700}"/>
              </a:ext>
            </a:extLst>
          </p:cNvPr>
          <p:cNvSpPr txBox="1"/>
          <p:nvPr/>
        </p:nvSpPr>
        <p:spPr>
          <a:xfrm>
            <a:off x="1010848" y="5255094"/>
            <a:ext cx="5455265" cy="800601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빌링 작업을 하는 사람을 주 사용자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월별로 성과 분석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,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이상 탐지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,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전략 수립에 활용</a:t>
            </a:r>
          </a:p>
        </p:txBody>
      </p:sp>
      <p:sp>
        <p:nvSpPr>
          <p:cNvPr id="43" name="TextBox 9">
            <a:extLst>
              <a:ext uri="{FF2B5EF4-FFF2-40B4-BE49-F238E27FC236}">
                <a16:creationId xmlns:a16="http://schemas.microsoft.com/office/drawing/2014/main" id="{6FD6BDB7-589B-40A0-9F93-8E953B9DD9A2}"/>
              </a:ext>
            </a:extLst>
          </p:cNvPr>
          <p:cNvSpPr txBox="1"/>
          <p:nvPr/>
        </p:nvSpPr>
        <p:spPr>
          <a:xfrm>
            <a:off x="972749" y="4696066"/>
            <a:ext cx="1866900" cy="254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73039"/>
              </a:lnSpc>
            </a:pPr>
            <a:r>
              <a:rPr lang="ko-KR" altLang="en-US" dirty="0"/>
              <a:t>👥 </a:t>
            </a:r>
            <a:r>
              <a:rPr lang="ko-KR" altLang="en-US" spc="-100" dirty="0">
                <a:solidFill>
                  <a:srgbClr val="9BB97C"/>
                </a:solidFill>
                <a:ea typeface="Pretendard SemiBold"/>
              </a:rPr>
              <a:t>대상 사용자</a:t>
            </a:r>
            <a:endParaRPr lang="ko-KR" b="0" i="0" u="none" strike="noStrike" spc="-100" dirty="0">
              <a:solidFill>
                <a:srgbClr val="9BB97C"/>
              </a:solidFill>
              <a:ea typeface="Pretendard SemiBold"/>
            </a:endParaRPr>
          </a:p>
        </p:txBody>
      </p:sp>
      <p:pic>
        <p:nvPicPr>
          <p:cNvPr id="44" name="Picture 6">
            <a:extLst>
              <a:ext uri="{FF2B5EF4-FFF2-40B4-BE49-F238E27FC236}">
                <a16:creationId xmlns:a16="http://schemas.microsoft.com/office/drawing/2014/main" id="{0BCEC70C-5785-55D0-154A-925AE3BF7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978" y="7175642"/>
            <a:ext cx="15624000" cy="45019"/>
          </a:xfrm>
          <a:prstGeom prst="rect">
            <a:avLst/>
          </a:prstGeom>
        </p:spPr>
      </p:pic>
      <p:sp>
        <p:nvSpPr>
          <p:cNvPr id="45" name="TextBox 8">
            <a:extLst>
              <a:ext uri="{FF2B5EF4-FFF2-40B4-BE49-F238E27FC236}">
                <a16:creationId xmlns:a16="http://schemas.microsoft.com/office/drawing/2014/main" id="{27637D4D-FC87-00FC-1E2D-62C865AE73C9}"/>
              </a:ext>
            </a:extLst>
          </p:cNvPr>
          <p:cNvSpPr txBox="1"/>
          <p:nvPr/>
        </p:nvSpPr>
        <p:spPr>
          <a:xfrm>
            <a:off x="989077" y="7414165"/>
            <a:ext cx="6707123" cy="1443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AI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기반 자동 이상 탐지 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: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한국 공휴일과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주말을 고려한 패턴 분석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Azure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클라우드 연동 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: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대용량 월별 데이터 실시간으로 처리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AI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 기반 채팅 분석 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: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실시간 </a:t>
            </a:r>
            <a:r>
              <a:rPr lang="ko-KR" altLang="en-US" sz="1700" dirty="0" err="1">
                <a:solidFill>
                  <a:srgbClr val="4B4B4B"/>
                </a:solidFill>
                <a:ea typeface="Pretendard Regular"/>
              </a:rPr>
              <a:t>챗봇을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 통한 자연어 질의 응답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데이터 시각화 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: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청구금액과 회선 수 이상 탐지를 그래프로 시각화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</p:txBody>
      </p:sp>
      <p:sp>
        <p:nvSpPr>
          <p:cNvPr id="46" name="TextBox 9">
            <a:extLst>
              <a:ext uri="{FF2B5EF4-FFF2-40B4-BE49-F238E27FC236}">
                <a16:creationId xmlns:a16="http://schemas.microsoft.com/office/drawing/2014/main" id="{D424823A-B99C-CA43-493D-CA76C977D76E}"/>
              </a:ext>
            </a:extLst>
          </p:cNvPr>
          <p:cNvSpPr txBox="1"/>
          <p:nvPr/>
        </p:nvSpPr>
        <p:spPr>
          <a:xfrm>
            <a:off x="950978" y="6855137"/>
            <a:ext cx="1866900" cy="254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73039"/>
              </a:lnSpc>
            </a:pPr>
            <a:r>
              <a:rPr lang="ko-KR" altLang="en-US" dirty="0"/>
              <a:t>💡 </a:t>
            </a:r>
            <a:r>
              <a:rPr lang="ko-KR" altLang="en-US" spc="-100" dirty="0">
                <a:solidFill>
                  <a:srgbClr val="9BB97C"/>
                </a:solidFill>
                <a:ea typeface="Pretendard SemiBold"/>
              </a:rPr>
              <a:t>솔루션 개요</a:t>
            </a:r>
            <a:endParaRPr lang="ko-KR" b="0" i="0" u="none" strike="noStrike" spc="-100" dirty="0">
              <a:solidFill>
                <a:srgbClr val="9BB97C"/>
              </a:solidFill>
              <a:ea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87587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8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83635" y="464841"/>
            <a:ext cx="8813800" cy="129327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1300"/>
              </a:lnSpc>
            </a:pPr>
            <a:r>
              <a:rPr lang="ko-KR" altLang="en-US" sz="4000" dirty="0">
                <a:solidFill>
                  <a:srgbClr val="4B4B4B"/>
                </a:solidFill>
              </a:rPr>
              <a:t>🏛️ </a:t>
            </a:r>
            <a:r>
              <a:rPr lang="ko-KR" altLang="en-US" sz="4000" dirty="0">
                <a:solidFill>
                  <a:srgbClr val="4B4B4B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시스템 아키텍처</a:t>
            </a:r>
            <a:endParaRPr lang="en-US" sz="4000" b="0" i="0" u="none" strike="noStrike" dirty="0">
              <a:solidFill>
                <a:srgbClr val="4B4B4B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31" name="Picture 6">
            <a:extLst>
              <a:ext uri="{FF2B5EF4-FFF2-40B4-BE49-F238E27FC236}">
                <a16:creationId xmlns:a16="http://schemas.microsoft.com/office/drawing/2014/main" id="{40BC761B-6DEB-A7A0-74BF-30B64A5F0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635" y="1650964"/>
            <a:ext cx="15624000" cy="45019"/>
          </a:xfrm>
          <a:prstGeom prst="rect">
            <a:avLst/>
          </a:prstGeom>
        </p:spPr>
      </p:pic>
      <p:pic>
        <p:nvPicPr>
          <p:cNvPr id="44" name="Picture 6">
            <a:extLst>
              <a:ext uri="{FF2B5EF4-FFF2-40B4-BE49-F238E27FC236}">
                <a16:creationId xmlns:a16="http://schemas.microsoft.com/office/drawing/2014/main" id="{85690F8C-519C-08B5-D7C3-350D82435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978" y="7347677"/>
            <a:ext cx="15624000" cy="45019"/>
          </a:xfrm>
          <a:prstGeom prst="rect">
            <a:avLst/>
          </a:prstGeom>
        </p:spPr>
      </p:pic>
      <p:sp>
        <p:nvSpPr>
          <p:cNvPr id="45" name="TextBox 8">
            <a:extLst>
              <a:ext uri="{FF2B5EF4-FFF2-40B4-BE49-F238E27FC236}">
                <a16:creationId xmlns:a16="http://schemas.microsoft.com/office/drawing/2014/main" id="{62C5C6F6-0854-DD43-2B51-B0C63092675D}"/>
              </a:ext>
            </a:extLst>
          </p:cNvPr>
          <p:cNvSpPr txBox="1"/>
          <p:nvPr/>
        </p:nvSpPr>
        <p:spPr>
          <a:xfrm>
            <a:off x="989077" y="7586200"/>
            <a:ext cx="12117323" cy="1443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AI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채팅 엔진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: GPT-4o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기반 자연어 처리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Azure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클라우드 연동 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: Blob Storage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 자동 파일 탐지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,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월별 히스토리 데이터 통합 분석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,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확장 가능한 스토리지 아키텍처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AI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 기반 채팅 분석 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: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실시간 </a:t>
            </a:r>
            <a:r>
              <a:rPr lang="ko-KR" altLang="en-US" sz="1700" dirty="0" err="1">
                <a:solidFill>
                  <a:srgbClr val="4B4B4B"/>
                </a:solidFill>
                <a:ea typeface="Pretendard Regular"/>
              </a:rPr>
              <a:t>챗봇을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 통한 자연어 질의 응답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UI/UX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 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: </a:t>
            </a:r>
            <a:r>
              <a:rPr lang="en-US" altLang="ko-KR" sz="1700" dirty="0" err="1">
                <a:solidFill>
                  <a:srgbClr val="4B4B4B"/>
                </a:solidFill>
                <a:ea typeface="Pretendard Regular"/>
              </a:rPr>
              <a:t>Streamlit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 기반 웹 인터페이스</a:t>
            </a:r>
            <a:r>
              <a:rPr lang="en-US" altLang="ko-KR" sz="1700" dirty="0">
                <a:solidFill>
                  <a:srgbClr val="4B4B4B"/>
                </a:solidFill>
                <a:ea typeface="Pretendard Regular"/>
              </a:rPr>
              <a:t>, </a:t>
            </a:r>
            <a:r>
              <a:rPr lang="ko-KR" altLang="en-US" sz="1700" dirty="0">
                <a:solidFill>
                  <a:srgbClr val="4B4B4B"/>
                </a:solidFill>
                <a:ea typeface="Pretendard Regular"/>
              </a:rPr>
              <a:t>반응형 차트 및 시각화</a:t>
            </a:r>
            <a:endParaRPr lang="en-US" altLang="ko-KR" sz="1700" dirty="0">
              <a:solidFill>
                <a:srgbClr val="4B4B4B"/>
              </a:solidFill>
              <a:ea typeface="Pretendard Regular"/>
            </a:endParaRPr>
          </a:p>
        </p:txBody>
      </p:sp>
      <p:sp>
        <p:nvSpPr>
          <p:cNvPr id="46" name="TextBox 9">
            <a:extLst>
              <a:ext uri="{FF2B5EF4-FFF2-40B4-BE49-F238E27FC236}">
                <a16:creationId xmlns:a16="http://schemas.microsoft.com/office/drawing/2014/main" id="{5B69E93A-AC3F-DBB0-26CE-FD1087151600}"/>
              </a:ext>
            </a:extLst>
          </p:cNvPr>
          <p:cNvSpPr txBox="1"/>
          <p:nvPr/>
        </p:nvSpPr>
        <p:spPr>
          <a:xfrm>
            <a:off x="950978" y="7027172"/>
            <a:ext cx="1866900" cy="254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73039"/>
              </a:lnSpc>
            </a:pPr>
            <a:r>
              <a:rPr lang="ko-KR" altLang="en-US" dirty="0"/>
              <a:t>🔧 </a:t>
            </a:r>
            <a:r>
              <a:rPr lang="ko-KR" altLang="en-US" spc="-100" dirty="0">
                <a:solidFill>
                  <a:srgbClr val="9BB97C"/>
                </a:solidFill>
                <a:ea typeface="Pretendard SemiBold"/>
              </a:rPr>
              <a:t>주요 컴포넌트</a:t>
            </a:r>
            <a:endParaRPr lang="ko-KR" b="0" i="0" u="none" strike="noStrike" spc="-100" dirty="0">
              <a:solidFill>
                <a:srgbClr val="9BB97C"/>
              </a:solidFill>
              <a:ea typeface="Pretendard SemiBold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71A71E96-174A-76BC-1767-7E45034E47CC}"/>
              </a:ext>
            </a:extLst>
          </p:cNvPr>
          <p:cNvSpPr/>
          <p:nvPr/>
        </p:nvSpPr>
        <p:spPr>
          <a:xfrm>
            <a:off x="983635" y="1962388"/>
            <a:ext cx="15624000" cy="4484921"/>
          </a:xfrm>
          <a:prstGeom prst="roundRect">
            <a:avLst>
              <a:gd name="adj" fmla="val 11107"/>
            </a:avLst>
          </a:prstGeom>
          <a:solidFill>
            <a:srgbClr val="EBEB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87EAEF71-C094-AA83-E690-132CD1CBE56E}"/>
              </a:ext>
            </a:extLst>
          </p:cNvPr>
          <p:cNvSpPr/>
          <p:nvPr/>
        </p:nvSpPr>
        <p:spPr>
          <a:xfrm>
            <a:off x="1980438" y="3739068"/>
            <a:ext cx="2210562" cy="827664"/>
          </a:xfrm>
          <a:prstGeom prst="roundRect">
            <a:avLst>
              <a:gd name="adj" fmla="val 26114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Pretendard Regular" panose="020B0600000101010101" charset="-127"/>
                <a:ea typeface="Pretendard Regular" panose="020B0600000101010101" charset="-127"/>
              </a:rPr>
              <a:t>사용자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9104AA36-BBAA-E0D5-9956-2F6BF31EDB3B}"/>
              </a:ext>
            </a:extLst>
          </p:cNvPr>
          <p:cNvCxnSpPr>
            <a:cxnSpLocks/>
          </p:cNvCxnSpPr>
          <p:nvPr/>
        </p:nvCxnSpPr>
        <p:spPr>
          <a:xfrm>
            <a:off x="4572000" y="4204849"/>
            <a:ext cx="381000" cy="0"/>
          </a:xfrm>
          <a:prstGeom prst="straightConnector1">
            <a:avLst/>
          </a:prstGeom>
          <a:ln w="28575">
            <a:solidFill>
              <a:srgbClr val="4B4B4B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0376E37E-F4BB-03AC-25CA-855FBB79DAD6}"/>
              </a:ext>
            </a:extLst>
          </p:cNvPr>
          <p:cNvSpPr/>
          <p:nvPr/>
        </p:nvSpPr>
        <p:spPr>
          <a:xfrm>
            <a:off x="5334000" y="3739068"/>
            <a:ext cx="2210562" cy="827664"/>
          </a:xfrm>
          <a:prstGeom prst="roundRect">
            <a:avLst>
              <a:gd name="adj" fmla="val 26114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Stream UI</a:t>
            </a:r>
            <a:endParaRPr lang="ko-KR" altLang="en-US" dirty="0"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3C5B3B31-48F1-A389-CB7E-C1D548521E16}"/>
              </a:ext>
            </a:extLst>
          </p:cNvPr>
          <p:cNvCxnSpPr>
            <a:cxnSpLocks/>
          </p:cNvCxnSpPr>
          <p:nvPr/>
        </p:nvCxnSpPr>
        <p:spPr>
          <a:xfrm>
            <a:off x="8077200" y="2863994"/>
            <a:ext cx="381000" cy="0"/>
          </a:xfrm>
          <a:prstGeom prst="straightConnector1">
            <a:avLst/>
          </a:prstGeom>
          <a:ln w="28575">
            <a:solidFill>
              <a:srgbClr val="4B4B4B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사각형: 둥근 모서리 59">
            <a:extLst>
              <a:ext uri="{FF2B5EF4-FFF2-40B4-BE49-F238E27FC236}">
                <a16:creationId xmlns:a16="http://schemas.microsoft.com/office/drawing/2014/main" id="{75404D8E-182A-994B-777D-9C47037278DC}"/>
              </a:ext>
            </a:extLst>
          </p:cNvPr>
          <p:cNvSpPr/>
          <p:nvPr/>
        </p:nvSpPr>
        <p:spPr>
          <a:xfrm>
            <a:off x="8687562" y="2493530"/>
            <a:ext cx="2210562" cy="827664"/>
          </a:xfrm>
          <a:prstGeom prst="roundRect">
            <a:avLst>
              <a:gd name="adj" fmla="val 26114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AI</a:t>
            </a:r>
            <a:r>
              <a:rPr lang="ko-KR" altLang="en-US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Chat Engine</a:t>
            </a:r>
            <a:endParaRPr lang="ko-KR" altLang="en-US" dirty="0"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AF63FE0B-8018-D394-AE5B-C8D2F3D43B60}"/>
              </a:ext>
            </a:extLst>
          </p:cNvPr>
          <p:cNvSpPr/>
          <p:nvPr/>
        </p:nvSpPr>
        <p:spPr>
          <a:xfrm>
            <a:off x="8687562" y="3646466"/>
            <a:ext cx="2210562" cy="827664"/>
          </a:xfrm>
          <a:prstGeom prst="roundRect">
            <a:avLst>
              <a:gd name="adj" fmla="val 26114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Data  Process</a:t>
            </a:r>
            <a:endParaRPr lang="ko-KR" altLang="en-US" dirty="0"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cxnSp>
        <p:nvCxnSpPr>
          <p:cNvPr id="64" name="연결선: 꺾임 63">
            <a:extLst>
              <a:ext uri="{FF2B5EF4-FFF2-40B4-BE49-F238E27FC236}">
                <a16:creationId xmlns:a16="http://schemas.microsoft.com/office/drawing/2014/main" id="{CE20A097-77C2-2BB4-09C6-BB618E459768}"/>
              </a:ext>
            </a:extLst>
          </p:cNvPr>
          <p:cNvCxnSpPr>
            <a:cxnSpLocks/>
          </p:cNvCxnSpPr>
          <p:nvPr/>
        </p:nvCxnSpPr>
        <p:spPr>
          <a:xfrm rot="16200000" flipH="1">
            <a:off x="7623247" y="3317947"/>
            <a:ext cx="1288906" cy="381000"/>
          </a:xfrm>
          <a:prstGeom prst="bentConnector3">
            <a:avLst>
              <a:gd name="adj1" fmla="val 100252"/>
            </a:avLst>
          </a:prstGeom>
          <a:ln w="28575">
            <a:solidFill>
              <a:srgbClr val="4B4B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763D4F00-D63D-F04A-6A53-6B284E6AC5ED}"/>
              </a:ext>
            </a:extLst>
          </p:cNvPr>
          <p:cNvCxnSpPr>
            <a:cxnSpLocks/>
          </p:cNvCxnSpPr>
          <p:nvPr/>
        </p:nvCxnSpPr>
        <p:spPr>
          <a:xfrm>
            <a:off x="7696200" y="4152900"/>
            <a:ext cx="381000" cy="0"/>
          </a:xfrm>
          <a:prstGeom prst="straightConnector1">
            <a:avLst/>
          </a:prstGeom>
          <a:ln w="28575">
            <a:solidFill>
              <a:srgbClr val="4B4B4B"/>
            </a:solidFill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E8126AFA-B375-ED90-52D5-68D90C33065F}"/>
              </a:ext>
            </a:extLst>
          </p:cNvPr>
          <p:cNvSpPr/>
          <p:nvPr/>
        </p:nvSpPr>
        <p:spPr>
          <a:xfrm>
            <a:off x="8687562" y="4799402"/>
            <a:ext cx="2210562" cy="827664"/>
          </a:xfrm>
          <a:prstGeom prst="roundRect">
            <a:avLst>
              <a:gd name="adj" fmla="val 26114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Azure Blob Storage</a:t>
            </a:r>
            <a:endParaRPr lang="ko-KR" altLang="en-US" dirty="0"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A462AA93-AE51-34D0-046D-0D2D462EE863}"/>
              </a:ext>
            </a:extLst>
          </p:cNvPr>
          <p:cNvCxnSpPr>
            <a:cxnSpLocks/>
          </p:cNvCxnSpPr>
          <p:nvPr/>
        </p:nvCxnSpPr>
        <p:spPr>
          <a:xfrm rot="16200000" flipH="1">
            <a:off x="7738558" y="4493591"/>
            <a:ext cx="1058285" cy="381000"/>
          </a:xfrm>
          <a:prstGeom prst="bentConnector3">
            <a:avLst>
              <a:gd name="adj1" fmla="val 99202"/>
            </a:avLst>
          </a:prstGeom>
          <a:ln w="28575">
            <a:solidFill>
              <a:srgbClr val="4B4B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2A172E50-F35D-E88F-E834-2FCB803FE22D}"/>
              </a:ext>
            </a:extLst>
          </p:cNvPr>
          <p:cNvCxnSpPr>
            <a:cxnSpLocks/>
          </p:cNvCxnSpPr>
          <p:nvPr/>
        </p:nvCxnSpPr>
        <p:spPr>
          <a:xfrm>
            <a:off x="11201400" y="2909176"/>
            <a:ext cx="381000" cy="0"/>
          </a:xfrm>
          <a:prstGeom prst="straightConnector1">
            <a:avLst/>
          </a:prstGeom>
          <a:ln w="28575">
            <a:solidFill>
              <a:srgbClr val="4B4B4B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4169F5CE-1CB7-20D7-AD07-0EAB9EE08759}"/>
              </a:ext>
            </a:extLst>
          </p:cNvPr>
          <p:cNvSpPr/>
          <p:nvPr/>
        </p:nvSpPr>
        <p:spPr>
          <a:xfrm>
            <a:off x="11887200" y="2495344"/>
            <a:ext cx="3429000" cy="827664"/>
          </a:xfrm>
          <a:prstGeom prst="roundRect">
            <a:avLst>
              <a:gd name="adj" fmla="val 26114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LLM</a:t>
            </a:r>
            <a:r>
              <a:rPr lang="ko-KR" altLang="en-US" dirty="0">
                <a:latin typeface="Pretendard Regular" panose="020B0600000101010101" charset="-127"/>
                <a:ea typeface="Pretendard Regular" panose="020B0600000101010101" charset="-127"/>
              </a:rPr>
              <a:t> </a:t>
            </a:r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API(GPT -4o -mini </a:t>
            </a:r>
            <a:r>
              <a:rPr lang="ko-KR" altLang="en-US" dirty="0">
                <a:latin typeface="Pretendard Regular" panose="020B0600000101010101" charset="-127"/>
                <a:ea typeface="Pretendard Regular" panose="020B0600000101010101" charset="-127"/>
              </a:rPr>
              <a:t>호출</a:t>
            </a:r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)</a:t>
            </a:r>
            <a:endParaRPr lang="ko-KR" altLang="en-US" dirty="0">
              <a:latin typeface="Pretendard Regular" panose="020B0600000101010101" charset="-127"/>
              <a:ea typeface="Pretendard Regular" panose="020B0600000101010101" charset="-127"/>
            </a:endParaRP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7E391966-CD4A-55A6-A033-BEC0D60D90DB}"/>
              </a:ext>
            </a:extLst>
          </p:cNvPr>
          <p:cNvCxnSpPr>
            <a:cxnSpLocks/>
          </p:cNvCxnSpPr>
          <p:nvPr/>
        </p:nvCxnSpPr>
        <p:spPr>
          <a:xfrm>
            <a:off x="11277600" y="4060298"/>
            <a:ext cx="381000" cy="0"/>
          </a:xfrm>
          <a:prstGeom prst="straightConnector1">
            <a:avLst/>
          </a:prstGeom>
          <a:ln w="28575">
            <a:solidFill>
              <a:srgbClr val="4B4B4B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8FB270FA-5635-34E9-E1D6-C5105C3ABFF0}"/>
              </a:ext>
            </a:extLst>
          </p:cNvPr>
          <p:cNvSpPr/>
          <p:nvPr/>
        </p:nvSpPr>
        <p:spPr>
          <a:xfrm>
            <a:off x="11887200" y="3646466"/>
            <a:ext cx="3429000" cy="827664"/>
          </a:xfrm>
          <a:prstGeom prst="roundRect">
            <a:avLst>
              <a:gd name="adj" fmla="val 26114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Pandas </a:t>
            </a:r>
            <a:r>
              <a:rPr lang="ko-KR" altLang="en-US" dirty="0">
                <a:latin typeface="Pretendard Regular" panose="020B0600000101010101" charset="-127"/>
                <a:ea typeface="Pretendard Regular" panose="020B0600000101010101" charset="-127"/>
              </a:rPr>
              <a:t>시각화 및 필터링</a:t>
            </a:r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A542975A-B723-FF94-71A9-0CD0A584F8D3}"/>
              </a:ext>
            </a:extLst>
          </p:cNvPr>
          <p:cNvCxnSpPr>
            <a:cxnSpLocks/>
          </p:cNvCxnSpPr>
          <p:nvPr/>
        </p:nvCxnSpPr>
        <p:spPr>
          <a:xfrm>
            <a:off x="11277600" y="5213234"/>
            <a:ext cx="381000" cy="0"/>
          </a:xfrm>
          <a:prstGeom prst="straightConnector1">
            <a:avLst/>
          </a:prstGeom>
          <a:ln w="28575">
            <a:solidFill>
              <a:srgbClr val="4B4B4B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CB0EA4A5-227E-C554-3B36-576A48BCBD1F}"/>
              </a:ext>
            </a:extLst>
          </p:cNvPr>
          <p:cNvSpPr/>
          <p:nvPr/>
        </p:nvSpPr>
        <p:spPr>
          <a:xfrm>
            <a:off x="11887200" y="4799402"/>
            <a:ext cx="3429000" cy="827664"/>
          </a:xfrm>
          <a:prstGeom prst="roundRect">
            <a:avLst>
              <a:gd name="adj" fmla="val 26114"/>
            </a:avLst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Pretendard Regular" panose="020B0600000101010101" charset="-127"/>
                <a:ea typeface="Pretendard Regular" panose="020B0600000101010101" charset="-127"/>
              </a:rPr>
              <a:t>파입</a:t>
            </a:r>
            <a:r>
              <a:rPr lang="ko-KR" altLang="en-US" dirty="0">
                <a:latin typeface="Pretendard Regular" panose="020B0600000101010101" charset="-127"/>
                <a:ea typeface="Pretendard Regular" panose="020B0600000101010101" charset="-127"/>
              </a:rPr>
              <a:t> 업로드 </a:t>
            </a:r>
            <a:r>
              <a:rPr lang="en-US" altLang="ko-KR" dirty="0">
                <a:latin typeface="Pretendard Regular" panose="020B0600000101010101" charset="-127"/>
                <a:ea typeface="Pretendard Regular" panose="020B0600000101010101" charset="-127"/>
              </a:rPr>
              <a:t>/ </a:t>
            </a:r>
            <a:r>
              <a:rPr lang="ko-KR" altLang="en-US" dirty="0">
                <a:latin typeface="Pretendard Regular" panose="020B0600000101010101" charset="-127"/>
                <a:ea typeface="Pretendard Regular" panose="020B0600000101010101" charset="-127"/>
              </a:rPr>
              <a:t>요금제 데이터 관리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8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5B3560-5B53-5700-1C4F-3223AB057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76357483-AE20-D011-F1F1-510CFBEF92FA}"/>
              </a:ext>
            </a:extLst>
          </p:cNvPr>
          <p:cNvSpPr txBox="1"/>
          <p:nvPr/>
        </p:nvSpPr>
        <p:spPr>
          <a:xfrm>
            <a:off x="983635" y="464841"/>
            <a:ext cx="8813800" cy="129327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91300"/>
              </a:lnSpc>
            </a:pPr>
            <a:r>
              <a:rPr lang="ko-KR" altLang="en-US" sz="4000" dirty="0"/>
              <a:t>🔄</a:t>
            </a:r>
            <a:r>
              <a:rPr lang="ko-KR" altLang="en-US" sz="4000" dirty="0">
                <a:solidFill>
                  <a:srgbClr val="4B4B4B"/>
                </a:solidFill>
              </a:rPr>
              <a:t> </a:t>
            </a:r>
            <a:r>
              <a:rPr lang="ko-KR" altLang="en-US" sz="4000" dirty="0">
                <a:solidFill>
                  <a:srgbClr val="4B4B4B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처리 프로세스</a:t>
            </a:r>
            <a:endParaRPr lang="en-US" altLang="ko-KR" sz="4000" dirty="0">
              <a:solidFill>
                <a:srgbClr val="4B4B4B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31" name="Picture 6">
            <a:extLst>
              <a:ext uri="{FF2B5EF4-FFF2-40B4-BE49-F238E27FC236}">
                <a16:creationId xmlns:a16="http://schemas.microsoft.com/office/drawing/2014/main" id="{45928BE3-6820-5497-B356-F881B692F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635" y="1650964"/>
            <a:ext cx="15624000" cy="45019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47B7657B-819D-A0C8-0820-097EF352F6BF}"/>
              </a:ext>
            </a:extLst>
          </p:cNvPr>
          <p:cNvSpPr/>
          <p:nvPr/>
        </p:nvSpPr>
        <p:spPr>
          <a:xfrm>
            <a:off x="1028700" y="2278368"/>
            <a:ext cx="7429500" cy="2743200"/>
          </a:xfrm>
          <a:prstGeom prst="roundRect">
            <a:avLst>
              <a:gd name="adj" fmla="val 11107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F4CE4C26-7554-099B-0B03-57EC111ACCBD}"/>
              </a:ext>
            </a:extLst>
          </p:cNvPr>
          <p:cNvSpPr/>
          <p:nvPr/>
        </p:nvSpPr>
        <p:spPr>
          <a:xfrm>
            <a:off x="9189021" y="2278368"/>
            <a:ext cx="7429500" cy="2743200"/>
          </a:xfrm>
          <a:prstGeom prst="roundRect">
            <a:avLst>
              <a:gd name="adj" fmla="val 11107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05C3AE21-C2D6-965E-055F-202A4A5F2617}"/>
              </a:ext>
            </a:extLst>
          </p:cNvPr>
          <p:cNvSpPr/>
          <p:nvPr/>
        </p:nvSpPr>
        <p:spPr>
          <a:xfrm>
            <a:off x="1028700" y="5448300"/>
            <a:ext cx="7429500" cy="2743200"/>
          </a:xfrm>
          <a:prstGeom prst="roundRect">
            <a:avLst>
              <a:gd name="adj" fmla="val 11107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459E16DE-94B1-9C4B-DA35-A9A55B8FC539}"/>
              </a:ext>
            </a:extLst>
          </p:cNvPr>
          <p:cNvSpPr/>
          <p:nvPr/>
        </p:nvSpPr>
        <p:spPr>
          <a:xfrm>
            <a:off x="9189021" y="5448300"/>
            <a:ext cx="7429500" cy="2743200"/>
          </a:xfrm>
          <a:prstGeom prst="roundRect">
            <a:avLst>
              <a:gd name="adj" fmla="val 11107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9D34AEB-6B24-32F2-536E-41D7E73C3E75}"/>
              </a:ext>
            </a:extLst>
          </p:cNvPr>
          <p:cNvSpPr/>
          <p:nvPr/>
        </p:nvSpPr>
        <p:spPr>
          <a:xfrm>
            <a:off x="1371600" y="2879306"/>
            <a:ext cx="1447800" cy="1447800"/>
          </a:xfrm>
          <a:prstGeom prst="ellipse">
            <a:avLst/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D0D3D48-F792-569F-14BB-447D6B2E823B}"/>
              </a:ext>
            </a:extLst>
          </p:cNvPr>
          <p:cNvSpPr/>
          <p:nvPr/>
        </p:nvSpPr>
        <p:spPr>
          <a:xfrm>
            <a:off x="9478774" y="2879306"/>
            <a:ext cx="1447800" cy="1447800"/>
          </a:xfrm>
          <a:prstGeom prst="ellipse">
            <a:avLst/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0D51E529-240E-2BE0-806B-AA41CD9126ED}"/>
              </a:ext>
            </a:extLst>
          </p:cNvPr>
          <p:cNvSpPr/>
          <p:nvPr/>
        </p:nvSpPr>
        <p:spPr>
          <a:xfrm>
            <a:off x="1371600" y="6134100"/>
            <a:ext cx="1447800" cy="1447800"/>
          </a:xfrm>
          <a:prstGeom prst="ellipse">
            <a:avLst/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982E337-9483-6A3E-3303-FB024D2B1C16}"/>
              </a:ext>
            </a:extLst>
          </p:cNvPr>
          <p:cNvSpPr/>
          <p:nvPr/>
        </p:nvSpPr>
        <p:spPr>
          <a:xfrm>
            <a:off x="9478774" y="6134100"/>
            <a:ext cx="1447800" cy="1447800"/>
          </a:xfrm>
          <a:prstGeom prst="ellipse">
            <a:avLst/>
          </a:prstGeom>
          <a:solidFill>
            <a:srgbClr val="9BB9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8">
            <a:extLst>
              <a:ext uri="{FF2B5EF4-FFF2-40B4-BE49-F238E27FC236}">
                <a16:creationId xmlns:a16="http://schemas.microsoft.com/office/drawing/2014/main" id="{FA820D2C-7912-43E1-1442-208E740827EF}"/>
              </a:ext>
            </a:extLst>
          </p:cNvPr>
          <p:cNvSpPr txBox="1"/>
          <p:nvPr/>
        </p:nvSpPr>
        <p:spPr>
          <a:xfrm>
            <a:off x="3074193" y="2628900"/>
            <a:ext cx="5182361" cy="188428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altLang="en-US" sz="2500" b="1" dirty="0">
                <a:solidFill>
                  <a:srgbClr val="9BB97C"/>
                </a:solidFill>
                <a:ea typeface="Pretendard Regular"/>
              </a:rPr>
              <a:t>파일 업로드 </a:t>
            </a:r>
            <a:r>
              <a:rPr lang="en-US" altLang="ko-KR" sz="2500" b="1" dirty="0">
                <a:solidFill>
                  <a:srgbClr val="9BB97C"/>
                </a:solidFill>
                <a:ea typeface="Pretendard Regular"/>
              </a:rPr>
              <a:t>&amp;</a:t>
            </a:r>
            <a:r>
              <a:rPr lang="ko-KR" altLang="en-US" sz="2500" b="1" dirty="0">
                <a:solidFill>
                  <a:srgbClr val="9BB97C"/>
                </a:solidFill>
                <a:ea typeface="Pretendard Regular"/>
              </a:rPr>
              <a:t>자동인식</a:t>
            </a:r>
            <a:endParaRPr lang="en-US" altLang="ko-KR" sz="2500" b="1" dirty="0">
              <a:solidFill>
                <a:srgbClr val="9BB97C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rgbClr val="4B4B4B"/>
                </a:solidFill>
                <a:ea typeface="Pretendard Regular"/>
              </a:rPr>
              <a:t>CSV </a:t>
            </a: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파일 드래그 앤 드롭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컬럼 구조 패턴 매칭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특정 임계치 이상 데이터 필터링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</p:txBody>
      </p:sp>
      <p:sp>
        <p:nvSpPr>
          <p:cNvPr id="23" name="TextBox 8">
            <a:extLst>
              <a:ext uri="{FF2B5EF4-FFF2-40B4-BE49-F238E27FC236}">
                <a16:creationId xmlns:a16="http://schemas.microsoft.com/office/drawing/2014/main" id="{697FB5BD-42E7-367E-B25C-E545952B2D2C}"/>
              </a:ext>
            </a:extLst>
          </p:cNvPr>
          <p:cNvSpPr txBox="1"/>
          <p:nvPr/>
        </p:nvSpPr>
        <p:spPr>
          <a:xfrm>
            <a:off x="11216327" y="2661064"/>
            <a:ext cx="5182361" cy="188428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ko-KR" altLang="en-US" sz="2500" b="1" dirty="0">
                <a:solidFill>
                  <a:srgbClr val="9BB97C"/>
                </a:solidFill>
                <a:ea typeface="Pretendard Regular"/>
              </a:rPr>
              <a:t>구조 분석 </a:t>
            </a:r>
            <a:r>
              <a:rPr lang="en-US" altLang="ko-KR" sz="2500" b="1" dirty="0">
                <a:solidFill>
                  <a:srgbClr val="9BB97C"/>
                </a:solidFill>
                <a:ea typeface="Pretendard Regular"/>
              </a:rPr>
              <a:t>&amp; </a:t>
            </a:r>
            <a:r>
              <a:rPr lang="ko-KR" altLang="en-US" sz="2500" b="1" dirty="0">
                <a:solidFill>
                  <a:srgbClr val="9BB97C"/>
                </a:solidFill>
                <a:ea typeface="Pretendard Regular"/>
              </a:rPr>
              <a:t>시각화</a:t>
            </a:r>
            <a:endParaRPr lang="en-US" altLang="ko-KR" sz="2500" b="1" dirty="0">
              <a:solidFill>
                <a:srgbClr val="9BB97C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청구 </a:t>
            </a:r>
            <a:r>
              <a:rPr lang="ko-KR" altLang="en-US" sz="2500">
                <a:solidFill>
                  <a:srgbClr val="4B4B4B"/>
                </a:solidFill>
                <a:ea typeface="Pretendard Regular"/>
              </a:rPr>
              <a:t>금액 및 회선수에 </a:t>
            </a: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대한 최근 </a:t>
            </a:r>
            <a:r>
              <a:rPr lang="en-US" altLang="ko-KR" sz="2500" dirty="0">
                <a:solidFill>
                  <a:srgbClr val="4B4B4B"/>
                </a:solidFill>
                <a:ea typeface="Pretendard Regular"/>
              </a:rPr>
              <a:t>3</a:t>
            </a: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개월간의 트렌드 시각화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주말 및 공휴일 고려한 영업일 기반 분석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</p:txBody>
      </p:sp>
      <p:sp>
        <p:nvSpPr>
          <p:cNvPr id="24" name="TextBox 8">
            <a:extLst>
              <a:ext uri="{FF2B5EF4-FFF2-40B4-BE49-F238E27FC236}">
                <a16:creationId xmlns:a16="http://schemas.microsoft.com/office/drawing/2014/main" id="{1E92C5E6-E6CF-A218-1CEF-7965F035B4EF}"/>
              </a:ext>
            </a:extLst>
          </p:cNvPr>
          <p:cNvSpPr txBox="1"/>
          <p:nvPr/>
        </p:nvSpPr>
        <p:spPr>
          <a:xfrm>
            <a:off x="3042805" y="5877758"/>
            <a:ext cx="5638800" cy="188428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en-US" altLang="ko-KR" sz="2500" b="1" dirty="0">
                <a:solidFill>
                  <a:srgbClr val="9BB97C"/>
                </a:solidFill>
                <a:ea typeface="Pretendard Regular"/>
              </a:rPr>
              <a:t>AI</a:t>
            </a:r>
            <a:r>
              <a:rPr lang="ko-KR" altLang="en-US" sz="2500" b="1" dirty="0">
                <a:solidFill>
                  <a:srgbClr val="9BB97C"/>
                </a:solidFill>
                <a:ea typeface="Pretendard Regular"/>
              </a:rPr>
              <a:t> 분석</a:t>
            </a:r>
            <a:endParaRPr lang="en-US" altLang="ko-KR" sz="2500" b="1" dirty="0">
              <a:solidFill>
                <a:srgbClr val="9BB97C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rgbClr val="4B4B4B"/>
                </a:solidFill>
                <a:ea typeface="Pretendard Regular"/>
              </a:rPr>
              <a:t>CSV </a:t>
            </a: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기반 이상 징후 탐지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조건 기반 자연어리포트 자동 생성 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rgbClr val="4B4B4B"/>
                </a:solidFill>
                <a:ea typeface="Pretendard Regular"/>
              </a:rPr>
              <a:t>Ai </a:t>
            </a: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요약 응답 제공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</p:txBody>
      </p:sp>
      <p:sp>
        <p:nvSpPr>
          <p:cNvPr id="25" name="TextBox 8">
            <a:extLst>
              <a:ext uri="{FF2B5EF4-FFF2-40B4-BE49-F238E27FC236}">
                <a16:creationId xmlns:a16="http://schemas.microsoft.com/office/drawing/2014/main" id="{2038574E-261D-7E90-DA35-8F9ACDE6A899}"/>
              </a:ext>
            </a:extLst>
          </p:cNvPr>
          <p:cNvSpPr txBox="1"/>
          <p:nvPr/>
        </p:nvSpPr>
        <p:spPr>
          <a:xfrm>
            <a:off x="11254427" y="5877758"/>
            <a:ext cx="5182361" cy="188428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9440"/>
              </a:lnSpc>
            </a:pPr>
            <a:r>
              <a:rPr lang="en-US" altLang="ko-KR" sz="2500" b="1" dirty="0">
                <a:solidFill>
                  <a:srgbClr val="9BB97C"/>
                </a:solidFill>
                <a:ea typeface="Pretendard Regular"/>
              </a:rPr>
              <a:t>Blob </a:t>
            </a:r>
            <a:r>
              <a:rPr lang="en-US" altLang="ko-KR" sz="2500" b="1" dirty="0" err="1">
                <a:solidFill>
                  <a:srgbClr val="9BB97C"/>
                </a:solidFill>
                <a:ea typeface="Pretendard Regular"/>
              </a:rPr>
              <a:t>Stroage</a:t>
            </a:r>
            <a:endParaRPr lang="en-US" altLang="ko-KR" sz="2500" b="1" dirty="0">
              <a:solidFill>
                <a:srgbClr val="9BB97C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rgbClr val="4B4B4B"/>
                </a:solidFill>
                <a:ea typeface="Pretendard Regular"/>
              </a:rPr>
              <a:t>Azure Blob Storage</a:t>
            </a: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에 저장된 여러 </a:t>
            </a:r>
            <a:r>
              <a:rPr lang="ko-KR" altLang="en-US" sz="2500" dirty="0" err="1">
                <a:solidFill>
                  <a:srgbClr val="4B4B4B"/>
                </a:solidFill>
                <a:ea typeface="Pretendard Regular"/>
              </a:rPr>
              <a:t>개월치</a:t>
            </a: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 데이터 자동 인식 및 분석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  <a:p>
            <a:pPr marL="285750" lvl="0" indent="-285750" algn="l">
              <a:lnSpc>
                <a:spcPct val="139440"/>
              </a:lnSpc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rgbClr val="4B4B4B"/>
                </a:solidFill>
                <a:ea typeface="Pretendard Regular"/>
              </a:rPr>
              <a:t>대용량 데이터 분석 가능</a:t>
            </a:r>
            <a:endParaRPr lang="en-US" altLang="ko-KR" sz="2500" dirty="0">
              <a:solidFill>
                <a:srgbClr val="4B4B4B"/>
              </a:solidFill>
              <a:ea typeface="Pretendard Regular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EE7AD12-2873-4A9A-1099-B3EE1C8DF282}"/>
              </a:ext>
            </a:extLst>
          </p:cNvPr>
          <p:cNvSpPr txBox="1"/>
          <p:nvPr/>
        </p:nvSpPr>
        <p:spPr>
          <a:xfrm>
            <a:off x="1698054" y="3310818"/>
            <a:ext cx="89596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/>
              <a:t>📂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A1E49D8-594E-7C4D-4F3D-459B7492250E}"/>
              </a:ext>
            </a:extLst>
          </p:cNvPr>
          <p:cNvSpPr txBox="1"/>
          <p:nvPr/>
        </p:nvSpPr>
        <p:spPr>
          <a:xfrm>
            <a:off x="9814151" y="3357580"/>
            <a:ext cx="838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/>
              <a:t>📊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548860-1F2B-2078-AFE6-3F39725CD82E}"/>
              </a:ext>
            </a:extLst>
          </p:cNvPr>
          <p:cNvSpPr txBox="1"/>
          <p:nvPr/>
        </p:nvSpPr>
        <p:spPr>
          <a:xfrm>
            <a:off x="1596197" y="6565612"/>
            <a:ext cx="114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/>
              <a:t>🧠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E46FCC-E2F2-03F8-3AF0-FF656AC8A612}"/>
              </a:ext>
            </a:extLst>
          </p:cNvPr>
          <p:cNvSpPr txBox="1"/>
          <p:nvPr/>
        </p:nvSpPr>
        <p:spPr>
          <a:xfrm>
            <a:off x="9821674" y="6565612"/>
            <a:ext cx="762000" cy="582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/>
              <a:t>☁️</a:t>
            </a:r>
          </a:p>
        </p:txBody>
      </p:sp>
    </p:spTree>
    <p:extLst>
      <p:ext uri="{BB962C8B-B14F-4D97-AF65-F5344CB8AC3E}">
        <p14:creationId xmlns:p14="http://schemas.microsoft.com/office/powerpoint/2010/main" val="800351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8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C04D5B-66EB-9470-5B82-9A1653C22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74C5847-B7CC-E83E-1AD6-038CDB817D1D}"/>
              </a:ext>
            </a:extLst>
          </p:cNvPr>
          <p:cNvSpPr/>
          <p:nvPr/>
        </p:nvSpPr>
        <p:spPr>
          <a:xfrm>
            <a:off x="983635" y="2138994"/>
            <a:ext cx="3642031" cy="6497042"/>
          </a:xfrm>
          <a:prstGeom prst="roundRect">
            <a:avLst>
              <a:gd name="adj" fmla="val 11107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55B06A6E-B421-8563-F759-DD5CEFE8C6B1}"/>
              </a:ext>
            </a:extLst>
          </p:cNvPr>
          <p:cNvSpPr txBox="1"/>
          <p:nvPr/>
        </p:nvSpPr>
        <p:spPr>
          <a:xfrm>
            <a:off x="983635" y="464841"/>
            <a:ext cx="8813800" cy="129327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l" defTabSz="914400" rtl="0" eaLnBrk="1" fontAlgn="auto" latinLnBrk="0" hangingPunct="1">
              <a:lnSpc>
                <a:spcPct val="9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🛠️</a:t>
            </a: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  <a:cs typeface="+mn-cs"/>
              </a:rPr>
              <a:t>주요 기술 스택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G마켓 산스 TTF Bold" panose="02000000000000000000" pitchFamily="2" charset="-127"/>
              <a:ea typeface="G마켓 산스 TTF Bold" panose="02000000000000000000" pitchFamily="2" charset="-127"/>
              <a:cs typeface="+mn-cs"/>
            </a:endParaRPr>
          </a:p>
        </p:txBody>
      </p:sp>
      <p:pic>
        <p:nvPicPr>
          <p:cNvPr id="31" name="Picture 6">
            <a:extLst>
              <a:ext uri="{FF2B5EF4-FFF2-40B4-BE49-F238E27FC236}">
                <a16:creationId xmlns:a16="http://schemas.microsoft.com/office/drawing/2014/main" id="{635752DE-029C-4B1B-0A21-476C0B996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635" y="1650964"/>
            <a:ext cx="15624000" cy="45019"/>
          </a:xfrm>
          <a:prstGeom prst="rect">
            <a:avLst/>
          </a:prstGeom>
        </p:spPr>
      </p:pic>
      <p:sp>
        <p:nvSpPr>
          <p:cNvPr id="21" name="TextBox 8">
            <a:extLst>
              <a:ext uri="{FF2B5EF4-FFF2-40B4-BE49-F238E27FC236}">
                <a16:creationId xmlns:a16="http://schemas.microsoft.com/office/drawing/2014/main" id="{3967F811-360D-F6DE-4E78-6537DB991BF0}"/>
              </a:ext>
            </a:extLst>
          </p:cNvPr>
          <p:cNvSpPr txBox="1"/>
          <p:nvPr/>
        </p:nvSpPr>
        <p:spPr>
          <a:xfrm>
            <a:off x="1342103" y="4107835"/>
            <a:ext cx="3054965" cy="243454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9440"/>
              </a:lnSpc>
            </a:pPr>
            <a:r>
              <a:rPr lang="en-US" altLang="ko-KR" sz="2800" b="1" dirty="0" err="1"/>
              <a:t>Streamlit</a:t>
            </a:r>
            <a:endParaRPr lang="en-US" altLang="ko-KR" sz="2800" b="1" dirty="0"/>
          </a:p>
          <a:p>
            <a:pPr marL="285750" marR="0" lvl="0" indent="-285750" algn="l" defTabSz="914400" rtl="0" eaLnBrk="1" fontAlgn="auto" latinLnBrk="0" hangingPunct="1">
              <a:lnSpc>
                <a:spcPct val="1394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500" dirty="0">
                <a:solidFill>
                  <a:srgbClr val="4B4B4B"/>
                </a:solidFill>
                <a:latin typeface="Calibri"/>
                <a:ea typeface="Pretendard Regular"/>
              </a:rPr>
              <a:t>반응형 웹 인터페이스</a:t>
            </a:r>
            <a:endParaRPr lang="en-US" altLang="ko-KR" sz="2500" dirty="0">
              <a:solidFill>
                <a:srgbClr val="4B4B4B"/>
              </a:solidFill>
              <a:latin typeface="Calibri"/>
              <a:ea typeface="Pretendard Regular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394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Calibri"/>
                <a:ea typeface="Pretendard Regular"/>
                <a:cs typeface="+mn-cs"/>
              </a:rPr>
              <a:t>실시간 상태 관리</a:t>
            </a:r>
            <a:endParaRPr kumimoji="0" lang="en-US" altLang="ko-KR" sz="25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Calibri"/>
              <a:ea typeface="Pretendard Regular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B08F3A-0DD7-3FEF-62E8-5A04629F197C}"/>
              </a:ext>
            </a:extLst>
          </p:cNvPr>
          <p:cNvSpPr txBox="1"/>
          <p:nvPr/>
        </p:nvSpPr>
        <p:spPr>
          <a:xfrm>
            <a:off x="755037" y="2546052"/>
            <a:ext cx="3642031" cy="672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39440"/>
              </a:lnSpc>
            </a:pPr>
            <a:r>
              <a:rPr lang="ko-KR" altLang="en-US" sz="3000" dirty="0"/>
              <a:t>🎨 </a:t>
            </a:r>
            <a:r>
              <a:rPr kumimoji="0" lang="en-US" altLang="ko-KR" sz="3000" b="1" i="0" u="none" strike="noStrike" kern="1200" cap="none" spc="0" normalizeH="0" baseline="0" noProof="0" dirty="0">
                <a:ln>
                  <a:noFill/>
                </a:ln>
                <a:solidFill>
                  <a:srgbClr val="9BB97C"/>
                </a:solidFill>
                <a:effectLst/>
                <a:uLnTx/>
                <a:uFillTx/>
                <a:latin typeface="Calibri"/>
                <a:ea typeface="Pretendard Regular"/>
                <a:cs typeface="+mn-cs"/>
              </a:rPr>
              <a:t>Frontend &amp; UI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5E40B435-EA45-31D3-2131-4253EED6C88F}"/>
              </a:ext>
            </a:extLst>
          </p:cNvPr>
          <p:cNvSpPr/>
          <p:nvPr/>
        </p:nvSpPr>
        <p:spPr>
          <a:xfrm>
            <a:off x="5075935" y="2138994"/>
            <a:ext cx="3642031" cy="6497042"/>
          </a:xfrm>
          <a:prstGeom prst="roundRect">
            <a:avLst>
              <a:gd name="adj" fmla="val 11107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8">
            <a:extLst>
              <a:ext uri="{FF2B5EF4-FFF2-40B4-BE49-F238E27FC236}">
                <a16:creationId xmlns:a16="http://schemas.microsoft.com/office/drawing/2014/main" id="{85946A62-F8DA-01AE-5C33-00D3F21543FC}"/>
              </a:ext>
            </a:extLst>
          </p:cNvPr>
          <p:cNvSpPr txBox="1"/>
          <p:nvPr/>
        </p:nvSpPr>
        <p:spPr>
          <a:xfrm>
            <a:off x="5396661" y="3358315"/>
            <a:ext cx="2718997" cy="464439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9440"/>
              </a:lnSpc>
            </a:pPr>
            <a:r>
              <a:rPr lang="en-US" altLang="ko-KR" sz="2800" b="1" dirty="0"/>
              <a:t>Python 3.11</a:t>
            </a:r>
          </a:p>
          <a:p>
            <a:pPr marL="285750" marR="0" lvl="0" indent="-285750" algn="l" defTabSz="914400" rtl="0" eaLnBrk="1" fontAlgn="auto" latinLnBrk="0" hangingPunct="1">
              <a:lnSpc>
                <a:spcPct val="1394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25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Calibri"/>
                <a:ea typeface="Pretendard Regular"/>
                <a:cs typeface="+mn-cs"/>
              </a:rPr>
              <a:t>대용 량 데이터 처리</a:t>
            </a:r>
            <a:endParaRPr kumimoji="0" lang="en-US" altLang="ko-KR" sz="25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Calibri"/>
              <a:ea typeface="Pretendard Regular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394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500" dirty="0">
                <a:solidFill>
                  <a:srgbClr val="4B4B4B"/>
                </a:solidFill>
                <a:latin typeface="Calibri"/>
                <a:ea typeface="Pretendard Regular"/>
              </a:rPr>
              <a:t>수치 연산 최적화</a:t>
            </a:r>
            <a:endParaRPr kumimoji="0" lang="en-US" altLang="ko-KR" sz="25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Calibri"/>
              <a:ea typeface="Pretendard Regular"/>
              <a:cs typeface="+mn-cs"/>
            </a:endParaRPr>
          </a:p>
          <a:p>
            <a:pPr lvl="0" algn="ctr">
              <a:lnSpc>
                <a:spcPct val="139440"/>
              </a:lnSpc>
            </a:pPr>
            <a:r>
              <a:rPr lang="en-US" altLang="ko-KR" sz="3200" b="1" dirty="0"/>
              <a:t>Plot</a:t>
            </a:r>
          </a:p>
          <a:p>
            <a:pPr marL="285750" lvl="0" indent="-285750">
              <a:lnSpc>
                <a:spcPct val="13944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800" dirty="0">
                <a:solidFill>
                  <a:srgbClr val="4B4B4B"/>
                </a:solidFill>
                <a:ea typeface="Pretendard Regular"/>
              </a:rPr>
              <a:t>실시간 시각화 </a:t>
            </a:r>
            <a:endParaRPr lang="en-US" altLang="ko-KR" sz="2800" dirty="0">
              <a:solidFill>
                <a:srgbClr val="4B4B4B"/>
              </a:solidFill>
              <a:ea typeface="Pretendard Regular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D6A2325-5911-6571-7361-9FA66A010470}"/>
              </a:ext>
            </a:extLst>
          </p:cNvPr>
          <p:cNvSpPr txBox="1"/>
          <p:nvPr/>
        </p:nvSpPr>
        <p:spPr>
          <a:xfrm>
            <a:off x="4935145" y="2443581"/>
            <a:ext cx="3642031" cy="13596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39440"/>
              </a:lnSpc>
            </a:pPr>
            <a:r>
              <a:rPr lang="ko-KR" altLang="en-US" sz="3200" dirty="0"/>
              <a:t>🧠</a:t>
            </a:r>
            <a:r>
              <a:rPr lang="ko-KR" altLang="en-US" sz="3000" dirty="0"/>
              <a:t> </a:t>
            </a:r>
            <a:r>
              <a:rPr lang="en-US" altLang="ko-KR" sz="3000" b="1" dirty="0">
                <a:solidFill>
                  <a:srgbClr val="9BB97C"/>
                </a:solidFill>
                <a:latin typeface="Calibri"/>
                <a:ea typeface="Pretendard Regular"/>
              </a:rPr>
              <a:t>Backend &amp; Processing</a:t>
            </a:r>
            <a:endParaRPr kumimoji="0" lang="en-US" altLang="ko-KR" sz="3000" b="1" i="0" u="none" strike="noStrike" kern="1200" cap="none" spc="0" normalizeH="0" baseline="0" noProof="0" dirty="0">
              <a:ln>
                <a:noFill/>
              </a:ln>
              <a:solidFill>
                <a:srgbClr val="9BB97C"/>
              </a:solidFill>
              <a:effectLst/>
              <a:uLnTx/>
              <a:uFillTx/>
              <a:latin typeface="Calibri"/>
              <a:ea typeface="Pretendard Regular"/>
              <a:cs typeface="+mn-cs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D7C39938-6A41-E20C-0B2B-43A2DB171A30}"/>
              </a:ext>
            </a:extLst>
          </p:cNvPr>
          <p:cNvSpPr/>
          <p:nvPr/>
        </p:nvSpPr>
        <p:spPr>
          <a:xfrm>
            <a:off x="9168235" y="2142458"/>
            <a:ext cx="3642031" cy="6497042"/>
          </a:xfrm>
          <a:prstGeom prst="roundRect">
            <a:avLst>
              <a:gd name="adj" fmla="val 11107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8">
            <a:extLst>
              <a:ext uri="{FF2B5EF4-FFF2-40B4-BE49-F238E27FC236}">
                <a16:creationId xmlns:a16="http://schemas.microsoft.com/office/drawing/2014/main" id="{F21B589D-7084-4B34-86FE-5786E3B0959B}"/>
              </a:ext>
            </a:extLst>
          </p:cNvPr>
          <p:cNvSpPr txBox="1"/>
          <p:nvPr/>
        </p:nvSpPr>
        <p:spPr>
          <a:xfrm>
            <a:off x="9526703" y="4111299"/>
            <a:ext cx="3054965" cy="243454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9440"/>
              </a:lnSpc>
            </a:pPr>
            <a:r>
              <a:rPr lang="en-US" altLang="ko-KR" sz="2800" b="1" dirty="0" err="1"/>
              <a:t>OpenAi</a:t>
            </a:r>
            <a:r>
              <a:rPr lang="en-US" altLang="ko-KR" sz="2800" b="1" dirty="0"/>
              <a:t> GPT-4o mini</a:t>
            </a:r>
          </a:p>
          <a:p>
            <a:pPr marL="285750" marR="0" lvl="0" indent="-285750" algn="l" defTabSz="914400" rtl="0" eaLnBrk="1" fontAlgn="auto" latinLnBrk="0" hangingPunct="1">
              <a:lnSpc>
                <a:spcPct val="1394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500" dirty="0">
                <a:solidFill>
                  <a:srgbClr val="4B4B4B"/>
                </a:solidFill>
                <a:latin typeface="Calibri"/>
                <a:ea typeface="Pretendard Regular"/>
              </a:rPr>
              <a:t>비즈니스 도메인 최적화</a:t>
            </a:r>
            <a:endParaRPr lang="en-US" altLang="ko-KR" sz="2500" dirty="0">
              <a:solidFill>
                <a:srgbClr val="4B4B4B"/>
              </a:solidFill>
              <a:latin typeface="Calibri"/>
              <a:ea typeface="Pretendard Regular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394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500" dirty="0">
                <a:solidFill>
                  <a:srgbClr val="4B4B4B"/>
                </a:solidFill>
                <a:latin typeface="Calibri"/>
                <a:ea typeface="Pretendard Regular"/>
              </a:rPr>
              <a:t>자연어 이해 및 생성</a:t>
            </a:r>
            <a:endParaRPr lang="en-US" altLang="ko-KR" sz="2500" dirty="0">
              <a:solidFill>
                <a:srgbClr val="4B4B4B"/>
              </a:solidFill>
              <a:latin typeface="Calibri"/>
              <a:ea typeface="Pretendard Regular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00E5D7C-E50D-DFC1-21CB-57D17B82CF48}"/>
              </a:ext>
            </a:extLst>
          </p:cNvPr>
          <p:cNvSpPr txBox="1"/>
          <p:nvPr/>
        </p:nvSpPr>
        <p:spPr>
          <a:xfrm>
            <a:off x="8939637" y="2549516"/>
            <a:ext cx="3642031" cy="7055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39440"/>
              </a:lnSpc>
            </a:pPr>
            <a:r>
              <a:rPr lang="ko-KR" altLang="en-US" sz="3200" dirty="0"/>
              <a:t>🤖</a:t>
            </a:r>
            <a:r>
              <a:rPr lang="ko-KR" altLang="en-US" sz="3000" dirty="0"/>
              <a:t> </a:t>
            </a:r>
            <a:r>
              <a:rPr lang="en-US" altLang="ko-KR" sz="3000" b="1" dirty="0">
                <a:solidFill>
                  <a:srgbClr val="9BB97C"/>
                </a:solidFill>
                <a:latin typeface="Calibri"/>
                <a:ea typeface="Pretendard Regular"/>
              </a:rPr>
              <a:t>AI</a:t>
            </a:r>
            <a:endParaRPr kumimoji="0" lang="en-US" altLang="ko-KR" sz="3000" b="1" i="0" u="none" strike="noStrike" kern="1200" cap="none" spc="0" normalizeH="0" baseline="0" noProof="0" dirty="0">
              <a:ln>
                <a:noFill/>
              </a:ln>
              <a:solidFill>
                <a:srgbClr val="9BB97C"/>
              </a:solidFill>
              <a:effectLst/>
              <a:uLnTx/>
              <a:uFillTx/>
              <a:latin typeface="Calibri"/>
              <a:ea typeface="Pretendard Regular"/>
              <a:cs typeface="+mn-cs"/>
            </a:endParaRP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DFF3F622-4FAC-6036-AE67-0BE8E2748BDB}"/>
              </a:ext>
            </a:extLst>
          </p:cNvPr>
          <p:cNvSpPr/>
          <p:nvPr/>
        </p:nvSpPr>
        <p:spPr>
          <a:xfrm>
            <a:off x="13119745" y="2138994"/>
            <a:ext cx="3642031" cy="6497042"/>
          </a:xfrm>
          <a:prstGeom prst="roundRect">
            <a:avLst>
              <a:gd name="adj" fmla="val 11107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8">
            <a:extLst>
              <a:ext uri="{FF2B5EF4-FFF2-40B4-BE49-F238E27FC236}">
                <a16:creationId xmlns:a16="http://schemas.microsoft.com/office/drawing/2014/main" id="{C1427CD9-9840-2BF8-B7FE-6F3D3F95E1D6}"/>
              </a:ext>
            </a:extLst>
          </p:cNvPr>
          <p:cNvSpPr txBox="1"/>
          <p:nvPr/>
        </p:nvSpPr>
        <p:spPr>
          <a:xfrm>
            <a:off x="13420204" y="4107835"/>
            <a:ext cx="3054965" cy="243454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9440"/>
              </a:lnSpc>
            </a:pPr>
            <a:r>
              <a:rPr lang="en-US" altLang="ko-KR" sz="2800" b="1" dirty="0"/>
              <a:t>Azure Blob Storage</a:t>
            </a:r>
          </a:p>
          <a:p>
            <a:pPr marL="285750" marR="0" lvl="0" indent="-285750" algn="l" defTabSz="914400" rtl="0" eaLnBrk="1" fontAlgn="auto" latinLnBrk="0" hangingPunct="1">
              <a:lnSpc>
                <a:spcPct val="1394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500" dirty="0">
                <a:solidFill>
                  <a:srgbClr val="4B4B4B"/>
                </a:solidFill>
                <a:latin typeface="Calibri"/>
                <a:ea typeface="Pretendard Regular"/>
              </a:rPr>
              <a:t>확장 가능한 파일 저장소</a:t>
            </a:r>
            <a:endParaRPr lang="en-US" altLang="ko-KR" sz="2500" dirty="0">
              <a:solidFill>
                <a:srgbClr val="4B4B4B"/>
              </a:solidFill>
              <a:latin typeface="Calibri"/>
              <a:ea typeface="Pretendard Regular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3944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2500" dirty="0">
                <a:solidFill>
                  <a:srgbClr val="4B4B4B"/>
                </a:solidFill>
                <a:latin typeface="Calibri"/>
                <a:ea typeface="Pretendard Regular"/>
              </a:rPr>
              <a:t>자동 백업 및 저장 관리</a:t>
            </a:r>
            <a:endParaRPr kumimoji="0" lang="en-US" altLang="ko-KR" sz="25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Calibri"/>
              <a:ea typeface="Pretendard Regular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81752C7-4D3E-0BDA-BF03-8E417406DDD8}"/>
              </a:ext>
            </a:extLst>
          </p:cNvPr>
          <p:cNvSpPr txBox="1"/>
          <p:nvPr/>
        </p:nvSpPr>
        <p:spPr>
          <a:xfrm>
            <a:off x="13126672" y="2546052"/>
            <a:ext cx="3642031" cy="7055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139440"/>
              </a:lnSpc>
            </a:pPr>
            <a:r>
              <a:rPr lang="ko-KR" altLang="en-US" sz="3200" dirty="0"/>
              <a:t>☁️</a:t>
            </a:r>
            <a:r>
              <a:rPr lang="ko-KR" altLang="en-US" sz="3000" dirty="0"/>
              <a:t> </a:t>
            </a:r>
            <a:r>
              <a:rPr lang="en-US" altLang="ko-KR" sz="3000" b="1" dirty="0">
                <a:solidFill>
                  <a:srgbClr val="9BB97C"/>
                </a:solidFill>
                <a:latin typeface="Calibri"/>
                <a:ea typeface="Pretendard Regular"/>
              </a:rPr>
              <a:t>Cloud &amp; Storage</a:t>
            </a:r>
            <a:endParaRPr kumimoji="0" lang="en-US" altLang="ko-KR" sz="3000" b="1" i="0" u="none" strike="noStrike" kern="1200" cap="none" spc="0" normalizeH="0" baseline="0" noProof="0" dirty="0">
              <a:ln>
                <a:noFill/>
              </a:ln>
              <a:solidFill>
                <a:srgbClr val="9BB97C"/>
              </a:solidFill>
              <a:effectLst/>
              <a:uLnTx/>
              <a:uFillTx/>
              <a:latin typeface="Calibri"/>
              <a:ea typeface="Pretendard Regular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7325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8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0DB4E5-5B78-F2A2-40D1-1E6A40776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F897FF43-80F9-4D37-25E0-14AECECE3918}"/>
              </a:ext>
            </a:extLst>
          </p:cNvPr>
          <p:cNvSpPr txBox="1"/>
          <p:nvPr/>
        </p:nvSpPr>
        <p:spPr>
          <a:xfrm>
            <a:off x="4737100" y="4496864"/>
            <a:ext cx="8813800" cy="129327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91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💬 </a:t>
            </a: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  <a:cs typeface="+mn-cs"/>
              </a:rPr>
              <a:t>시연 영상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G마켓 산스 TTF Bold" panose="02000000000000000000" pitchFamily="2" charset="-127"/>
              <a:ea typeface="G마켓 산스 TTF Bold" panose="02000000000000000000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1490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8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488DFB-80B0-C9C2-D5A1-8E23EDE98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86F6B724-1A09-CF2A-BACF-9EDB3EAB381B}"/>
              </a:ext>
            </a:extLst>
          </p:cNvPr>
          <p:cNvSpPr txBox="1"/>
          <p:nvPr/>
        </p:nvSpPr>
        <p:spPr>
          <a:xfrm>
            <a:off x="4737100" y="4496864"/>
            <a:ext cx="8813800" cy="129327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4B4B4B"/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  <a:cs typeface="+mn-cs"/>
              </a:rPr>
              <a:t>감사합니다</a:t>
            </a:r>
            <a:endParaRPr kumimoji="0" lang="en-US" altLang="ko-KR" sz="4000" b="0" i="0" u="none" strike="noStrike" kern="1200" cap="none" spc="0" normalizeH="0" baseline="0" noProof="0" dirty="0">
              <a:ln>
                <a:noFill/>
              </a:ln>
              <a:solidFill>
                <a:srgbClr val="4B4B4B"/>
              </a:solidFill>
              <a:effectLst/>
              <a:uLnTx/>
              <a:uFillTx/>
              <a:latin typeface="G마켓 산스 TTF Bold" panose="02000000000000000000" pitchFamily="2" charset="-127"/>
              <a:ea typeface="G마켓 산스 TTF Bold" panose="02000000000000000000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6546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350</Words>
  <Application>Microsoft Office PowerPoint</Application>
  <PresentationFormat>사용자 지정</PresentationFormat>
  <Paragraphs>73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G마켓 산스 TTF Bold</vt:lpstr>
      <vt:lpstr>G마켓 산스 TTF Medium</vt:lpstr>
      <vt:lpstr>Pretendard SemiBold</vt:lpstr>
      <vt:lpstr>Pretendard Bold</vt:lpstr>
      <vt:lpstr>Arial</vt:lpstr>
      <vt:lpstr>Pretendard Regular</vt:lpstr>
      <vt:lpstr>Pretendard Light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labuser16</cp:lastModifiedBy>
  <cp:revision>58</cp:revision>
  <dcterms:created xsi:type="dcterms:W3CDTF">2006-08-16T00:00:00Z</dcterms:created>
  <dcterms:modified xsi:type="dcterms:W3CDTF">2025-07-24T04:49:49Z</dcterms:modified>
</cp:coreProperties>
</file>

<file path=docProps/thumbnail.jpeg>
</file>